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"/>
  </p:notesMasterIdLst>
  <p:sldIdLst>
    <p:sldId id="256" r:id="rId2"/>
    <p:sldId id="296" r:id="rId3"/>
    <p:sldId id="311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tree" panose="00000500000000000000" pitchFamily="2" charset="-34"/>
      <p:regular r:id="rId1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Thin" panose="02000000000000000000" pitchFamily="2" charset="0"/>
      <p:regular r:id="rId16"/>
      <p:bold r:id="rId17"/>
      <p:italic r:id="rId18"/>
      <p:boldItalic r:id="rId19"/>
    </p:embeddedFont>
    <p:embeddedFont>
      <p:font typeface="Sarabun" panose="00000500000000000000" pitchFamily="2" charset="-34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189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FF99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543590-1CCA-4C90-8374-8F7784374711}">
  <a:tblStyle styleId="{29543590-1CCA-4C90-8374-8F77843747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97" y="62"/>
      </p:cViewPr>
      <p:guideLst>
        <p:guide orient="horz" pos="1512"/>
        <p:guide pos="2880"/>
        <p:guide orient="horz" pos="18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1a977556b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51a977556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54b2256c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54b2256c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54b2256c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54b2256c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9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1">
  <p:cSld name="TITLE_AND_BODY_1_3">
    <p:bg>
      <p:bgPr>
        <a:solidFill>
          <a:srgbClr val="FFF3E9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Numbers 2">
  <p:cSld name="TITLE_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812472" y="4808750"/>
            <a:ext cx="373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Numbers 6">
  <p:cSld name="TITLE_7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812472" y="4808750"/>
            <a:ext cx="373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Numbers 7">
  <p:cSld name="TITLE_8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812472" y="4808750"/>
            <a:ext cx="37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9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1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TITLE_1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7">
  <p:cSld name="TITLE_16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8">
  <p:cSld name="TITLE_18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9">
  <p:cSld name="TITLE_19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0">
  <p:cSld name="TITLE_20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G Folio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8" r:id="rId16"/>
    <p:sldLayoutId id="2147483671" r:id="rId17"/>
    <p:sldLayoutId id="2147483672" r:id="rId18"/>
    <p:sldLayoutId id="2147483674" r:id="rId19"/>
    <p:sldLayoutId id="2147483675" r:id="rId20"/>
    <p:sldLayoutId id="214748367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k.kooth.com/hubfs/Resource-Blueprint/Workforce-mental-wellbeing-strategy-blueprint.pdf" TargetMode="External"/><Relationship Id="rId5" Type="http://schemas.openxmlformats.org/officeDocument/2006/relationships/hyperlink" Target="https://work.kooth.com/hubfs/Resource-Blueprint/toolkit-support-options-evaluation-support-map.pptx" TargetMode="External"/><Relationship Id="rId4" Type="http://schemas.openxmlformats.org/officeDocument/2006/relationships/hyperlink" Target="https://work.kooth.com/hubfs/Resource-Blueprint/toolkit-workplace-mental-wellbeing-SMART-Objectives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/>
          <p:nvPr/>
        </p:nvSpPr>
        <p:spPr>
          <a:xfrm>
            <a:off x="0" y="0"/>
            <a:ext cx="9144000" cy="5222700"/>
          </a:xfrm>
          <a:prstGeom prst="rect">
            <a:avLst/>
          </a:prstGeom>
          <a:solidFill>
            <a:srgbClr val="2558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7" name="Google Shape;117;p31"/>
          <p:cNvSpPr/>
          <p:nvPr/>
        </p:nvSpPr>
        <p:spPr>
          <a:xfrm>
            <a:off x="-2002582" y="-2594638"/>
            <a:ext cx="6169200" cy="42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1"/>
          <p:cNvSpPr txBox="1"/>
          <p:nvPr/>
        </p:nvSpPr>
        <p:spPr>
          <a:xfrm>
            <a:off x="365349" y="2184600"/>
            <a:ext cx="5475012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bg1"/>
                </a:solidFill>
                <a:latin typeface="Maitree"/>
                <a:ea typeface="Maitree"/>
                <a:cs typeface="Maitree"/>
                <a:sym typeface="Maitree"/>
              </a:rPr>
              <a:t>Mental wellbeing </a:t>
            </a:r>
            <a:br>
              <a:rPr lang="en-GB" sz="3000" b="1" dirty="0">
                <a:solidFill>
                  <a:schemeClr val="bg1"/>
                </a:solidFill>
                <a:latin typeface="Maitree"/>
                <a:ea typeface="Maitree"/>
                <a:cs typeface="Maitree"/>
                <a:sym typeface="Maitree"/>
              </a:rPr>
            </a:br>
            <a:r>
              <a:rPr lang="en-GB" sz="3000" b="1" dirty="0">
                <a:solidFill>
                  <a:schemeClr val="bg1"/>
                </a:solidFill>
                <a:latin typeface="Maitree"/>
                <a:ea typeface="Maitree"/>
                <a:cs typeface="Maitree"/>
                <a:sym typeface="Maitree"/>
              </a:rPr>
              <a:t>example KPI dashboard</a:t>
            </a:r>
            <a:br>
              <a:rPr lang="en-GB" sz="3500" dirty="0">
                <a:solidFill>
                  <a:schemeClr val="bg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-GB" sz="1200" b="1" dirty="0">
                <a:solidFill>
                  <a:schemeClr val="bg1"/>
                </a:solidFill>
                <a:latin typeface="Sarabun"/>
                <a:ea typeface="Sarabun"/>
                <a:cs typeface="Sarabun"/>
                <a:sym typeface="Sarabun"/>
              </a:rPr>
              <a:t>Prevention and early intervention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chemeClr val="bg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Maitree"/>
                <a:ea typeface="Maitree"/>
                <a:cs typeface="Maitree"/>
                <a:sym typeface="Maitree"/>
              </a:rPr>
              <a:t>Review period: </a:t>
            </a:r>
            <a:r>
              <a:rPr lang="en" sz="1200" dirty="0">
                <a:solidFill>
                  <a:schemeClr val="bg1"/>
                </a:solidFill>
                <a:latin typeface="Maitree"/>
                <a:ea typeface="Maitree"/>
                <a:cs typeface="Maitree"/>
                <a:sym typeface="Maitree"/>
              </a:rPr>
              <a:t>[e.g. last 12 months]</a:t>
            </a:r>
            <a:endParaRPr lang="en-GB" sz="1200" dirty="0">
              <a:solidFill>
                <a:schemeClr val="bg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19" name="Google Shape;1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013" y="1799302"/>
            <a:ext cx="3246510" cy="325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00" y="377650"/>
            <a:ext cx="1558927" cy="29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21;p71">
            <a:extLst>
              <a:ext uri="{FF2B5EF4-FFF2-40B4-BE49-F238E27FC236}">
                <a16:creationId xmlns:a16="http://schemas.microsoft.com/office/drawing/2014/main" id="{3040A692-00A8-26BE-F66F-53000EFCE1B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349" y="3999258"/>
            <a:ext cx="1523727" cy="87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14;p70">
            <a:extLst>
              <a:ext uri="{FF2B5EF4-FFF2-40B4-BE49-F238E27FC236}">
                <a16:creationId xmlns:a16="http://schemas.microsoft.com/office/drawing/2014/main" id="{2982A819-3835-AA89-4C2E-DBF407CF26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644" y="4756333"/>
            <a:ext cx="910931" cy="1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7A8A2D3-ECE4-83B8-E3F8-62B170DA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25587F"/>
                </a:solidFill>
                <a:latin typeface="Maitree"/>
                <a:ea typeface="Maitree"/>
                <a:cs typeface="Maitree"/>
                <a:sym typeface="Maitree"/>
              </a:rPr>
              <a:t>Instructions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2C24DA-C2D9-2D99-2762-F555EA381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this example to identify your KPIs and their targets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 these based on your organisation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KPIs should be relevant to your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SMART objectives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your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support options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frequently will you formally review these KPIs: monthly, quarterly, or annually?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 to the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manual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more information.</a:t>
            </a:r>
          </a:p>
          <a:p>
            <a:pPr>
              <a:buFont typeface="+mj-lt"/>
              <a:buAutoNum type="arabicPeriod"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14;p70">
            <a:extLst>
              <a:ext uri="{FF2B5EF4-FFF2-40B4-BE49-F238E27FC236}">
                <a16:creationId xmlns:a16="http://schemas.microsoft.com/office/drawing/2014/main" id="{A8177CBD-7171-D2A3-1F15-0D30AE3D10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644" y="4756333"/>
            <a:ext cx="910931" cy="1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9E30672F-1060-0E33-DB38-1EF3AE59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2745"/>
            <a:ext cx="8520600" cy="572700"/>
          </a:xfrm>
        </p:spPr>
        <p:txBody>
          <a:bodyPr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800" dirty="0">
                <a:solidFill>
                  <a:srgbClr val="25587F"/>
                </a:solidFill>
                <a:latin typeface="Maitree"/>
                <a:ea typeface="Maitree"/>
                <a:cs typeface="Maitree"/>
                <a:sym typeface="Maitree"/>
              </a:rPr>
              <a:t>Example mental wellbeing KPIs dashboard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55A020-D7EE-F5F8-4AD7-4126796E8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283566"/>
              </p:ext>
            </p:extLst>
          </p:nvPr>
        </p:nvGraphicFramePr>
        <p:xfrm>
          <a:off x="435077" y="715445"/>
          <a:ext cx="8292497" cy="4380468"/>
        </p:xfrm>
        <a:graphic>
          <a:graphicData uri="http://schemas.openxmlformats.org/drawingml/2006/table">
            <a:tbl>
              <a:tblPr/>
              <a:tblGrid>
                <a:gridCol w="1906679">
                  <a:extLst>
                    <a:ext uri="{9D8B030D-6E8A-4147-A177-3AD203B41FA5}">
                      <a16:colId xmlns:a16="http://schemas.microsoft.com/office/drawing/2014/main" val="2802225646"/>
                    </a:ext>
                  </a:extLst>
                </a:gridCol>
                <a:gridCol w="4423317">
                  <a:extLst>
                    <a:ext uri="{9D8B030D-6E8A-4147-A177-3AD203B41FA5}">
                      <a16:colId xmlns:a16="http://schemas.microsoft.com/office/drawing/2014/main" val="1042294303"/>
                    </a:ext>
                  </a:extLst>
                </a:gridCol>
                <a:gridCol w="889340">
                  <a:extLst>
                    <a:ext uri="{9D8B030D-6E8A-4147-A177-3AD203B41FA5}">
                      <a16:colId xmlns:a16="http://schemas.microsoft.com/office/drawing/2014/main" val="4150858757"/>
                    </a:ext>
                  </a:extLst>
                </a:gridCol>
                <a:gridCol w="1073161">
                  <a:extLst>
                    <a:ext uri="{9D8B030D-6E8A-4147-A177-3AD203B41FA5}">
                      <a16:colId xmlns:a16="http://schemas.microsoft.com/office/drawing/2014/main" val="4163641275"/>
                    </a:ext>
                  </a:extLst>
                </a:gridCol>
              </a:tblGrid>
              <a:tr h="1863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Category</a:t>
                      </a: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KPI and performance target</a:t>
                      </a: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Designation</a:t>
                      </a: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Performance</a:t>
                      </a: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08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Promotion of mental health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company-wide employee engagement initiative every 2 months to raise awareness and discussion around the top presenting issue with signposting to support options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Preventative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96741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Percentage of employees actively using the platform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X% of staff accessed the digital support platform over Y time period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Preventative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0053"/>
                  </a:ext>
                </a:extLst>
              </a:tr>
              <a:tr h="2212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Employee wellbeing communities holding regular meetings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 community events hosted for employees over Y time period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Preventative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422"/>
                  </a:ext>
                </a:extLst>
              </a:tr>
              <a:tr h="3218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Preventing burnout 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X% of employees with a low burnout risk rating over Y time period (Copenhagen Burnout Inventory)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Preventative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848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Preventing depression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Maintain below 1% of employees within high risk of depression over Y time period (WHO-5)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Preventative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44102"/>
                  </a:ext>
                </a:extLst>
              </a:tr>
              <a:tr h="3218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Employees Flourish score 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Maintain over X% of employees within the ‘Flourishing’ status over Y time period (Flourish Scale)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Preventative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47595"/>
                  </a:ext>
                </a:extLst>
              </a:tr>
              <a:tr h="3218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Minimising the risk of leaving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Maintain below 3% of employees within high risk of leaving over Y time period (Utrecht Work Engagement Scale)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Preventative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72838"/>
                  </a:ext>
                </a:extLst>
              </a:tr>
              <a:tr h="3218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Accessibility of support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X% of employees surveyed understand the support available to them and where to access it over Y time period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Preventative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65524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Absence levels due to mental health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Maintain less than X days absence per person due to mental health reasons over Y months 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Reactive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999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Employee leavers due to mental health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Maintain less than X % of staff leaving due to mental health reasons over Y months 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Reactive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332887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Employee feedback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Employees rating their happiness at X/10 or higher over Y time period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Reactive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50401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Employees needing emergency support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 % of staff who needed access to emergency mental health support over Y months 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Reactive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73730"/>
                  </a:ext>
                </a:extLst>
              </a:tr>
              <a:tr h="2212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Other…</a:t>
                      </a:r>
                      <a:endParaRPr lang="en-GB" sz="900" i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2824" marR="2282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9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4941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372</Words>
  <Application>Microsoft Office PowerPoint</Application>
  <PresentationFormat>On-screen Show (16:9)</PresentationFormat>
  <Paragraphs>66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Roboto Thin</vt:lpstr>
      <vt:lpstr>Roboto</vt:lpstr>
      <vt:lpstr>Calibri</vt:lpstr>
      <vt:lpstr>Maitree</vt:lpstr>
      <vt:lpstr>Sarabun</vt:lpstr>
      <vt:lpstr>Arial</vt:lpstr>
      <vt:lpstr>Simple Light</vt:lpstr>
      <vt:lpstr>PowerPoint Presentation</vt:lpstr>
      <vt:lpstr>Instructions</vt:lpstr>
      <vt:lpstr>Example mental wellbeing KPIs dashboard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Brazier</dc:creator>
  <cp:lastModifiedBy>Mike Brazier</cp:lastModifiedBy>
  <cp:revision>15</cp:revision>
  <dcterms:modified xsi:type="dcterms:W3CDTF">2023-07-04T15:20:01Z</dcterms:modified>
</cp:coreProperties>
</file>