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8"/>
  </p:notesMasterIdLst>
  <p:sldIdLst>
    <p:sldId id="256" r:id="rId2"/>
    <p:sldId id="296" r:id="rId3"/>
    <p:sldId id="311" r:id="rId4"/>
    <p:sldId id="312" r:id="rId5"/>
    <p:sldId id="313" r:id="rId6"/>
    <p:sldId id="314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itree" panose="00000500000000000000" pitchFamily="2" charset="-34"/>
      <p:regular r:id="rId13"/>
      <p:bold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Thin" panose="02000000000000000000" pitchFamily="2" charset="0"/>
      <p:regular r:id="rId19"/>
      <p:bold r:id="rId20"/>
      <p:italic r:id="rId21"/>
      <p:boldItalic r:id="rId22"/>
    </p:embeddedFont>
    <p:embeddedFont>
      <p:font typeface="Sarabun" panose="00000500000000000000" pitchFamily="2" charset="-34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189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FF99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543590-1CCA-4C90-8374-8F7784374711}">
  <a:tblStyle styleId="{29543590-1CCA-4C90-8374-8F77843747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63" y="72"/>
      </p:cViewPr>
      <p:guideLst>
        <p:guide orient="horz" pos="1512"/>
        <p:guide pos="2880"/>
        <p:guide orient="horz" pos="18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1a977556b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51a977556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54b2256c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54b2256c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54b2256c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54b2256c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93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54b2256c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54b2256c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91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54b2256c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54b2256c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99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54b2256c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54b2256c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67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1">
  <p:cSld name="TITLE_AND_BODY_1_3">
    <p:bg>
      <p:bgPr>
        <a:solidFill>
          <a:srgbClr val="FFF3E9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umbers 2">
  <p:cSld name="TITLE_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sldNum" idx="12"/>
          </p:nvPr>
        </p:nvSpPr>
        <p:spPr>
          <a:xfrm>
            <a:off x="8812472" y="4808750"/>
            <a:ext cx="373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umbers 6">
  <p:cSld name="TITLE_7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812472" y="4808750"/>
            <a:ext cx="373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Numbers 7">
  <p:cSld name="TITLE_8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8812472" y="4808750"/>
            <a:ext cx="37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9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6">
  <p:cSld name="TITLE_1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7">
  <p:cSld name="TITLE_16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8">
  <p:cSld name="TITLE_18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9">
  <p:cSld name="TITLE_19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0">
  <p:cSld name="TITLE_20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G Folio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8" r:id="rId16"/>
    <p:sldLayoutId id="2147483671" r:id="rId17"/>
    <p:sldLayoutId id="2147483672" r:id="rId18"/>
    <p:sldLayoutId id="2147483674" r:id="rId19"/>
    <p:sldLayoutId id="2147483675" r:id="rId20"/>
    <p:sldLayoutId id="214748367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k.kooth.com/hubfs/Resource-Blueprint/Workforce-mental-wellbeing-strategy-blueprin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/>
          <p:nvPr/>
        </p:nvSpPr>
        <p:spPr>
          <a:xfrm>
            <a:off x="0" y="0"/>
            <a:ext cx="9144000" cy="5222700"/>
          </a:xfrm>
          <a:prstGeom prst="rect">
            <a:avLst/>
          </a:prstGeom>
          <a:solidFill>
            <a:srgbClr val="25587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7" name="Google Shape;117;p31"/>
          <p:cNvSpPr/>
          <p:nvPr/>
        </p:nvSpPr>
        <p:spPr>
          <a:xfrm>
            <a:off x="-2002582" y="-2594638"/>
            <a:ext cx="6169200" cy="4278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1"/>
          <p:cNvSpPr txBox="1"/>
          <p:nvPr/>
        </p:nvSpPr>
        <p:spPr>
          <a:xfrm>
            <a:off x="365349" y="2184600"/>
            <a:ext cx="5475012" cy="1546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  <a:t>Mental wellbeing evaluate and map </a:t>
            </a:r>
            <a:r>
              <a:rPr lang="en-GB" sz="3000" b="1">
                <a:solidFill>
                  <a:schemeClr val="bg1"/>
                </a:solidFill>
                <a:latin typeface="Maitree"/>
                <a:ea typeface="Sarabun"/>
                <a:cs typeface="Maitree"/>
                <a:sym typeface="Maitree"/>
              </a:rPr>
              <a:t>support options</a:t>
            </a:r>
            <a:br>
              <a:rPr lang="en-GB" sz="3500" dirty="0">
                <a:solidFill>
                  <a:schemeClr val="bg1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en-GB" sz="1200" b="1" dirty="0">
                <a:solidFill>
                  <a:schemeClr val="bg1"/>
                </a:solidFill>
                <a:latin typeface="Sarabun"/>
                <a:ea typeface="Sarabun"/>
                <a:cs typeface="Sarabun"/>
                <a:sym typeface="Sarabun"/>
              </a:rPr>
              <a:t>Prevention and early intervention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chemeClr val="bg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  <a:t>Review period: </a:t>
            </a:r>
            <a:r>
              <a:rPr lang="en" sz="1200" dirty="0">
                <a:solidFill>
                  <a:schemeClr val="bg1"/>
                </a:solidFill>
                <a:latin typeface="Maitree"/>
                <a:ea typeface="Maitree"/>
                <a:cs typeface="Maitree"/>
                <a:sym typeface="Maitree"/>
              </a:rPr>
              <a:t>[e.g. last 12 months]</a:t>
            </a:r>
            <a:endParaRPr lang="en-GB" sz="1200" dirty="0">
              <a:solidFill>
                <a:schemeClr val="bg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19" name="Google Shape;1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013" y="1799302"/>
            <a:ext cx="3246510" cy="325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00" y="377650"/>
            <a:ext cx="1558927" cy="29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21;p71">
            <a:extLst>
              <a:ext uri="{FF2B5EF4-FFF2-40B4-BE49-F238E27FC236}">
                <a16:creationId xmlns:a16="http://schemas.microsoft.com/office/drawing/2014/main" id="{3040A692-00A8-26BE-F66F-53000EFCE1B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349" y="3999258"/>
            <a:ext cx="1523727" cy="87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4;p70">
            <a:extLst>
              <a:ext uri="{FF2B5EF4-FFF2-40B4-BE49-F238E27FC236}">
                <a16:creationId xmlns:a16="http://schemas.microsoft.com/office/drawing/2014/main" id="{2982A819-3835-AA89-4C2E-DBF407CF26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644" y="4756333"/>
            <a:ext cx="910931" cy="1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A8A2D3-ECE4-83B8-E3F8-62B170DA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25587F"/>
                </a:solidFill>
                <a:latin typeface="Maitree"/>
                <a:ea typeface="Maitree"/>
                <a:cs typeface="Maitree"/>
                <a:sym typeface="Maitree"/>
              </a:rPr>
              <a:t>Instructions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2C24DA-C2D9-2D99-2762-F555EA381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Compare back in relation to the mental wellbeing needs and gaps you identified in the UNDERSTAND section. </a:t>
            </a:r>
          </a:p>
          <a:p>
            <a:pPr>
              <a:buFont typeface="+mj-lt"/>
              <a:buAutoNum type="arabicPeriod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grids to compare and evaluate the different options: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mental wellbeing options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In-person mental wellbeing options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Employee benefits mental wellbeing options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Plot your support options into the grid, differentiating between ‘Preventative and early intervention’ and ‘Reactive and emergency support’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for in-balances in support.</a:t>
            </a:r>
          </a:p>
          <a:p>
            <a:pPr>
              <a:buFont typeface="+mj-lt"/>
              <a:buAutoNum type="arabicPeriod"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 to the 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manual</a:t>
            </a: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more information.</a:t>
            </a:r>
          </a:p>
          <a:p>
            <a:pPr>
              <a:buFont typeface="+mj-lt"/>
              <a:buAutoNum type="arabicPeriod"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14;p70">
            <a:extLst>
              <a:ext uri="{FF2B5EF4-FFF2-40B4-BE49-F238E27FC236}">
                <a16:creationId xmlns:a16="http://schemas.microsoft.com/office/drawing/2014/main" id="{A8177CBD-7171-D2A3-1F15-0D30AE3D10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644" y="4756333"/>
            <a:ext cx="910931" cy="1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9E30672F-1060-0E33-DB38-1EF3AE59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2745"/>
            <a:ext cx="8520600" cy="572700"/>
          </a:xfrm>
        </p:spPr>
        <p:txBody>
          <a:bodyPr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800" dirty="0">
                <a:solidFill>
                  <a:srgbClr val="25587F"/>
                </a:solidFill>
                <a:latin typeface="Maitree"/>
                <a:ea typeface="Maitree"/>
                <a:cs typeface="Maitree"/>
                <a:sym typeface="Maitree"/>
              </a:rPr>
              <a:t>Digital options comparison and evaluation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AF1B2-AFC9-AC85-27F8-43A60869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798633"/>
              </p:ext>
            </p:extLst>
          </p:nvPr>
        </p:nvGraphicFramePr>
        <p:xfrm>
          <a:off x="444869" y="697318"/>
          <a:ext cx="8281710" cy="4272292"/>
        </p:xfrm>
        <a:graphic>
          <a:graphicData uri="http://schemas.openxmlformats.org/drawingml/2006/table">
            <a:tbl>
              <a:tblPr/>
              <a:tblGrid>
                <a:gridCol w="3310972">
                  <a:extLst>
                    <a:ext uri="{9D8B030D-6E8A-4147-A177-3AD203B41FA5}">
                      <a16:colId xmlns:a16="http://schemas.microsoft.com/office/drawing/2014/main" val="916746845"/>
                    </a:ext>
                  </a:extLst>
                </a:gridCol>
                <a:gridCol w="4970738">
                  <a:extLst>
                    <a:ext uri="{9D8B030D-6E8A-4147-A177-3AD203B41FA5}">
                      <a16:colId xmlns:a16="http://schemas.microsoft.com/office/drawing/2014/main" val="685841147"/>
                    </a:ext>
                  </a:extLst>
                </a:gridCol>
              </a:tblGrid>
              <a:tr h="1450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Name of potential digital option: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[add here]</a:t>
                      </a:r>
                      <a:endParaRPr lang="en-GB" sz="11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Notes</a:t>
                      </a:r>
                      <a:endParaRPr lang="en-GB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36508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is the standard of clinical expertise and resources available and the evidence behind the support?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11109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is the range of support available within the platform?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48320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Is it an app or an anonymous digital platform?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6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Is it accredited by a recognised body e.g. BACP?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42393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levels of acuity can it handle?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60513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are the therapeutic support options?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86572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Does it provide fast access to a professional mental health practitioner?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02536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level of reporting does it provide?</a:t>
                      </a: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66382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Can it integrate / refer in and out into your other options?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837791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outcomes would be achievable?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41959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Where does it fit in your ecosystem?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44768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is the cost per person/use?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8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49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14;p70">
            <a:extLst>
              <a:ext uri="{FF2B5EF4-FFF2-40B4-BE49-F238E27FC236}">
                <a16:creationId xmlns:a16="http://schemas.microsoft.com/office/drawing/2014/main" id="{A8177CBD-7171-D2A3-1F15-0D30AE3D10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644" y="4756333"/>
            <a:ext cx="910931" cy="1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9E30672F-1060-0E33-DB38-1EF3AE59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2745"/>
            <a:ext cx="8520600" cy="572700"/>
          </a:xfrm>
        </p:spPr>
        <p:txBody>
          <a:bodyPr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800" dirty="0">
                <a:solidFill>
                  <a:srgbClr val="25587F"/>
                </a:solidFill>
                <a:latin typeface="Maitree"/>
                <a:ea typeface="Maitree"/>
                <a:cs typeface="Maitree"/>
                <a:sym typeface="Maitree"/>
              </a:rPr>
              <a:t>In-person options comparison and evaluation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AF1B2-AFC9-AC85-27F8-43A60869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53580"/>
              </p:ext>
            </p:extLst>
          </p:nvPr>
        </p:nvGraphicFramePr>
        <p:xfrm>
          <a:off x="444869" y="697318"/>
          <a:ext cx="8281710" cy="4336768"/>
        </p:xfrm>
        <a:graphic>
          <a:graphicData uri="http://schemas.openxmlformats.org/drawingml/2006/table">
            <a:tbl>
              <a:tblPr/>
              <a:tblGrid>
                <a:gridCol w="3310972">
                  <a:extLst>
                    <a:ext uri="{9D8B030D-6E8A-4147-A177-3AD203B41FA5}">
                      <a16:colId xmlns:a16="http://schemas.microsoft.com/office/drawing/2014/main" val="916746845"/>
                    </a:ext>
                  </a:extLst>
                </a:gridCol>
                <a:gridCol w="4970738">
                  <a:extLst>
                    <a:ext uri="{9D8B030D-6E8A-4147-A177-3AD203B41FA5}">
                      <a16:colId xmlns:a16="http://schemas.microsoft.com/office/drawing/2014/main" val="685841147"/>
                    </a:ext>
                  </a:extLst>
                </a:gridCol>
              </a:tblGrid>
              <a:tr h="1450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Name of potential digital option: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[add here]</a:t>
                      </a:r>
                      <a:endParaRPr lang="en-GB" sz="11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Notes</a:t>
                      </a:r>
                      <a:endParaRPr lang="en-GB" sz="11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36508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Provided in-house or third party?</a:t>
                      </a:r>
                      <a:endParaRPr lang="en-GB" sz="9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11109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is the standard of clinical expertise and resources available - what is the evidence behind the support?</a:t>
                      </a:r>
                      <a:endParaRPr lang="en-GB" sz="9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48320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is the range of support within the option?</a:t>
                      </a:r>
                      <a:endParaRPr lang="en-GB" sz="9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6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 it accredited by a recognised body e.g. BACP?</a:t>
                      </a:r>
                      <a:endParaRPr lang="en-GB" sz="9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42393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levels of acuity can it handle?</a:t>
                      </a:r>
                      <a:endParaRPr lang="en-GB" sz="9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60513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are the therapeutic support options?</a:t>
                      </a:r>
                      <a:endParaRPr lang="en-GB" sz="9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86572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Does it provide fast access to a mental health practitioner?</a:t>
                      </a:r>
                      <a:endParaRPr lang="en-GB" sz="9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02536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level of reporting does it provide?</a:t>
                      </a:r>
                      <a:endParaRPr lang="en-GB" sz="9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966382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 it integrate / refer in and out into your other options?</a:t>
                      </a:r>
                      <a:endParaRPr lang="en-GB" sz="9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837791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outcomes would be achievable?</a:t>
                      </a:r>
                      <a:endParaRPr lang="en-GB" sz="9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41959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Where does it fit in your ecosystem?</a:t>
                      </a:r>
                      <a:endParaRPr lang="en-GB" sz="9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44768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is the cost per person/use?</a:t>
                      </a:r>
                      <a:endParaRPr lang="en-GB" sz="9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8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28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14;p70">
            <a:extLst>
              <a:ext uri="{FF2B5EF4-FFF2-40B4-BE49-F238E27FC236}">
                <a16:creationId xmlns:a16="http://schemas.microsoft.com/office/drawing/2014/main" id="{A8177CBD-7171-D2A3-1F15-0D30AE3D10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644" y="4756333"/>
            <a:ext cx="910931" cy="1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9E30672F-1060-0E33-DB38-1EF3AE59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2745"/>
            <a:ext cx="8520600" cy="572700"/>
          </a:xfrm>
        </p:spPr>
        <p:txBody>
          <a:bodyPr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800" dirty="0">
                <a:solidFill>
                  <a:srgbClr val="25587F"/>
                </a:solidFill>
                <a:latin typeface="Maitree"/>
                <a:ea typeface="Maitree"/>
                <a:cs typeface="Maitree"/>
                <a:sym typeface="Maitree"/>
              </a:rPr>
              <a:t>Employee benefits options comparison and evaluation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AF1B2-AFC9-AC85-27F8-43A60869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906026"/>
              </p:ext>
            </p:extLst>
          </p:nvPr>
        </p:nvGraphicFramePr>
        <p:xfrm>
          <a:off x="444869" y="697318"/>
          <a:ext cx="8281710" cy="1914384"/>
        </p:xfrm>
        <a:graphic>
          <a:graphicData uri="http://schemas.openxmlformats.org/drawingml/2006/table">
            <a:tbl>
              <a:tblPr/>
              <a:tblGrid>
                <a:gridCol w="3310972">
                  <a:extLst>
                    <a:ext uri="{9D8B030D-6E8A-4147-A177-3AD203B41FA5}">
                      <a16:colId xmlns:a16="http://schemas.microsoft.com/office/drawing/2014/main" val="916746845"/>
                    </a:ext>
                  </a:extLst>
                </a:gridCol>
                <a:gridCol w="4970738">
                  <a:extLst>
                    <a:ext uri="{9D8B030D-6E8A-4147-A177-3AD203B41FA5}">
                      <a16:colId xmlns:a16="http://schemas.microsoft.com/office/drawing/2014/main" val="685841147"/>
                    </a:ext>
                  </a:extLst>
                </a:gridCol>
              </a:tblGrid>
              <a:tr h="14505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Name of potential digital option: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[add here]</a:t>
                      </a:r>
                      <a:endParaRPr lang="en-GB" sz="1100" b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Notes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36508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Provided in-house or third party?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11109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is the evidence behind the option?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48320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outcomes would be achievable?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68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Where does it fit in your ecosystem?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42393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What is the cost per person/use?</a:t>
                      </a: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6051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EA99063-8BFB-2746-DE43-7D9429C94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1133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6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14;p70">
            <a:extLst>
              <a:ext uri="{FF2B5EF4-FFF2-40B4-BE49-F238E27FC236}">
                <a16:creationId xmlns:a16="http://schemas.microsoft.com/office/drawing/2014/main" id="{A8177CBD-7171-D2A3-1F15-0D30AE3D10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6644" y="4756333"/>
            <a:ext cx="910931" cy="1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9E30672F-1060-0E33-DB38-1EF3AE594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2745"/>
            <a:ext cx="8520600" cy="572700"/>
          </a:xfrm>
        </p:spPr>
        <p:txBody>
          <a:bodyPr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800" dirty="0">
                <a:solidFill>
                  <a:srgbClr val="25587F"/>
                </a:solidFill>
                <a:latin typeface="Maitree"/>
                <a:ea typeface="Maitree"/>
                <a:cs typeface="Maitree"/>
                <a:sym typeface="Maitree"/>
              </a:rPr>
              <a:t>Map your mental wellbeing support options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7AF1B2-AFC9-AC85-27F8-43A60869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39205"/>
              </p:ext>
            </p:extLst>
          </p:nvPr>
        </p:nvGraphicFramePr>
        <p:xfrm>
          <a:off x="444869" y="697318"/>
          <a:ext cx="8281710" cy="3967480"/>
        </p:xfrm>
        <a:graphic>
          <a:graphicData uri="http://schemas.openxmlformats.org/drawingml/2006/table">
            <a:tbl>
              <a:tblPr/>
              <a:tblGrid>
                <a:gridCol w="1580414">
                  <a:extLst>
                    <a:ext uri="{9D8B030D-6E8A-4147-A177-3AD203B41FA5}">
                      <a16:colId xmlns:a16="http://schemas.microsoft.com/office/drawing/2014/main" val="901455152"/>
                    </a:ext>
                  </a:extLst>
                </a:gridCol>
                <a:gridCol w="3350648">
                  <a:extLst>
                    <a:ext uri="{9D8B030D-6E8A-4147-A177-3AD203B41FA5}">
                      <a16:colId xmlns:a16="http://schemas.microsoft.com/office/drawing/2014/main" val="916746845"/>
                    </a:ext>
                  </a:extLst>
                </a:gridCol>
                <a:gridCol w="3350648">
                  <a:extLst>
                    <a:ext uri="{9D8B030D-6E8A-4147-A177-3AD203B41FA5}">
                      <a16:colId xmlns:a16="http://schemas.microsoft.com/office/drawing/2014/main" val="6858411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Preventative and early intervention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Reactive and emergency support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36508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Digital support options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Add selected options here</a:t>
                      </a: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Add selected options here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511109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In-person support options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Add selected options here</a:t>
                      </a: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Add selected options here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48320"/>
                  </a:ext>
                </a:extLst>
              </a:tr>
              <a:tr h="2726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Employee benefits options</a:t>
                      </a:r>
                      <a:endParaRPr lang="en-GB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Add selected options here</a:t>
                      </a: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171450" indent="-17145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Add selected options here</a:t>
                      </a:r>
                    </a:p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endParaRPr lang="en-GB" sz="9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31262" marR="31262" marT="31262" marB="3126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6840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EA99063-8BFB-2746-DE43-7D9429C94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1133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97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506</Words>
  <Application>Microsoft Office PowerPoint</Application>
  <PresentationFormat>On-screen Show (16:9)</PresentationFormat>
  <Paragraphs>106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Roboto Thin</vt:lpstr>
      <vt:lpstr>Roboto</vt:lpstr>
      <vt:lpstr>Calibri</vt:lpstr>
      <vt:lpstr>Maitree</vt:lpstr>
      <vt:lpstr>Sarabun</vt:lpstr>
      <vt:lpstr>Arial</vt:lpstr>
      <vt:lpstr>Simple Light</vt:lpstr>
      <vt:lpstr>PowerPoint Presentation</vt:lpstr>
      <vt:lpstr>Instructions</vt:lpstr>
      <vt:lpstr>Digital options comparison and evaluation</vt:lpstr>
      <vt:lpstr>In-person options comparison and evaluation</vt:lpstr>
      <vt:lpstr>Employee benefits options comparison and evaluation</vt:lpstr>
      <vt:lpstr>Map your mental wellbeing support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Brazier</dc:creator>
  <cp:lastModifiedBy>Mike Brazier</cp:lastModifiedBy>
  <cp:revision>13</cp:revision>
  <dcterms:modified xsi:type="dcterms:W3CDTF">2023-07-04T15:08:52Z</dcterms:modified>
</cp:coreProperties>
</file>